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69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97E5CF-8115-4387-8A2E-370AC705CC5F}" type="datetimeFigureOut">
              <a:rPr lang="pt-BR" smtClean="0"/>
              <a:pPr/>
              <a:t>29/04/2013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561E30-D92A-4838-99EE-6A4E8F85FD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NUCLEO ASSISTENCIAL ESPÍRITA “PAZ E AMOR EM JESUS”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t-BR" sz="4800" b="1" dirty="0" smtClean="0"/>
              <a:t>Grupo de Estudos</a:t>
            </a:r>
          </a:p>
          <a:p>
            <a:r>
              <a:rPr lang="pt-BR" sz="4800" b="1" dirty="0" smtClean="0"/>
              <a:t>Didática</a:t>
            </a:r>
            <a:endParaRPr lang="pt-BR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 </a:t>
            </a:r>
            <a:br>
              <a:rPr lang="pt-BR" dirty="0"/>
            </a:br>
            <a:r>
              <a:rPr lang="pt-BR" b="1" dirty="0"/>
              <a:t>PRÉ II – ADOLESCENTE 14/15 ANOS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 As características do jovem são semelhantes às da fase anterior, porém com mais capacidade de entendimento. </a:t>
            </a:r>
            <a:r>
              <a:rPr lang="pt-BR" dirty="0" smtClean="0"/>
              <a:t>Aulas dinâmicas.Questionam, são mais críticos, mas </a:t>
            </a:r>
            <a:r>
              <a:rPr lang="pt-BR" dirty="0"/>
              <a:t>às vezes não conseguem manter a opinião sobre um assunto por falta de </a:t>
            </a:r>
            <a:r>
              <a:rPr lang="pt-BR" dirty="0" smtClean="0"/>
              <a:t>conhecimento.</a:t>
            </a:r>
            <a:endParaRPr lang="pt-BR" dirty="0"/>
          </a:p>
          <a:p>
            <a:r>
              <a:rPr lang="pt-BR" dirty="0"/>
              <a:t>   As atividades devem ter sempre um elemento surpresa, um exemplo, uma história verídica, uma dinâmica para iniciar o assunto propriamente dito.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CARACTERÍSTICAS DA CRIANÇA/ADOLESCENTE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b="1" dirty="0"/>
              <a:t> </a:t>
            </a:r>
            <a:endParaRPr lang="pt-BR" dirty="0"/>
          </a:p>
          <a:p>
            <a:r>
              <a:rPr lang="pt-BR" dirty="0"/>
              <a:t>   Nesta fase o adolescente identifica-se com modismos, e também escolhem modelos: pessoas de seu relacionamento, amigos, artistas, que podem determinar sua forma de falar, vestir-se e agir. Ele também tem capacidade de se projetar no futuro, tentando definir sua pretensão profissional e social, ainda que o faça de maneira um pouco </a:t>
            </a:r>
            <a:r>
              <a:rPr lang="pt-BR" dirty="0" smtClean="0"/>
              <a:t>vaga. </a:t>
            </a:r>
            <a:r>
              <a:rPr lang="pt-BR" dirty="0"/>
              <a:t>Como o desenvolvimento social e moral são inseparáveis do afetivo é de fundamental importância reforçar aspectos da moralidade, do respeito, da espiritualidade... assim, a afetividade, a princípio centrada nos complexos familiais, amplia sua escala na medida em que se multiplicam as relações sociais.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 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DIDÁTICA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CONSIDERAÇÕES GERAIS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/>
              <a:t> </a:t>
            </a:r>
            <a:endParaRPr lang="pt-BR" dirty="0"/>
          </a:p>
          <a:p>
            <a:r>
              <a:rPr lang="pt-BR" dirty="0"/>
              <a:t>   A didática (arte de ensinar),está ligada à atuação do “</a:t>
            </a:r>
            <a:r>
              <a:rPr lang="pt-BR" dirty="0" err="1"/>
              <a:t>ensinante</a:t>
            </a:r>
            <a:r>
              <a:rPr lang="pt-BR" dirty="0"/>
              <a:t>”, a saber, utilizar-se com maestria os diversos instrumentos (materiais), que servem de recursos pedagógicos para propiciar a aprendizagem.</a:t>
            </a:r>
          </a:p>
          <a:p>
            <a:r>
              <a:rPr lang="pt-BR" dirty="0"/>
              <a:t>   Esses recursos didáticos/pedagógicos são: textos, imagens, documentos, músicas, desenhos, relatos de situações específicas, pessoais ou viagens, filmes, documentários, </a:t>
            </a:r>
            <a:r>
              <a:rPr lang="pt-BR" dirty="0" err="1"/>
              <a:t>problematização</a:t>
            </a:r>
            <a:r>
              <a:rPr lang="pt-BR" dirty="0"/>
              <a:t> de questões, teatro, artesanato ...</a:t>
            </a:r>
          </a:p>
          <a:p>
            <a:r>
              <a:rPr lang="pt-BR" dirty="0"/>
              <a:t>   Mas aquele que ensina deve saber como e quando utilizá-los, proporcionando </a:t>
            </a:r>
            <a:r>
              <a:rPr lang="pt-BR" u="sng" dirty="0"/>
              <a:t>ação →reflexão→ação </a:t>
            </a:r>
            <a:r>
              <a:rPr lang="pt-BR" dirty="0"/>
              <a:t>.</a:t>
            </a:r>
          </a:p>
          <a:p>
            <a:r>
              <a:rPr lang="pt-BR" dirty="0"/>
              <a:t>   Deve também ser sensível e contar com momentos imprevisíveis que precisam ser reconhecidos, tratados e encaminhados.</a:t>
            </a:r>
          </a:p>
          <a:p>
            <a:r>
              <a:rPr lang="pt-BR" dirty="0"/>
              <a:t>   O </a:t>
            </a:r>
            <a:r>
              <a:rPr lang="pt-BR" dirty="0" err="1"/>
              <a:t>ensinante</a:t>
            </a:r>
            <a:r>
              <a:rPr lang="pt-BR" dirty="0"/>
              <a:t> deve estar aberto a perceber suas falhas, fazer mudanças nas estratégias, estudar para aperfeiçoar-se e melhorar suas habilidades para as aulas.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 </a:t>
            </a:r>
            <a:r>
              <a:rPr lang="pt-BR" dirty="0"/>
              <a:t/>
            </a:r>
            <a:br>
              <a:rPr lang="pt-BR" dirty="0"/>
            </a:br>
            <a:r>
              <a:rPr lang="pt-BR" sz="2700" b="1" dirty="0"/>
              <a:t>Sugestões de estratégias que podem ser adaptadas a didática de cada professor:</a:t>
            </a:r>
            <a:endParaRPr lang="pt-BR" sz="27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Aula </a:t>
            </a:r>
            <a:r>
              <a:rPr lang="pt-BR" dirty="0"/>
              <a:t>expositiva;</a:t>
            </a:r>
          </a:p>
          <a:p>
            <a:r>
              <a:rPr lang="pt-BR" dirty="0" err="1" smtClean="0"/>
              <a:t>Datashow</a:t>
            </a:r>
            <a:r>
              <a:rPr lang="pt-BR" dirty="0" smtClean="0"/>
              <a:t> </a:t>
            </a:r>
            <a:r>
              <a:rPr lang="pt-BR" dirty="0"/>
              <a:t>– slides;</a:t>
            </a:r>
          </a:p>
          <a:p>
            <a:r>
              <a:rPr lang="pt-BR" dirty="0" smtClean="0"/>
              <a:t>Filme </a:t>
            </a:r>
            <a:r>
              <a:rPr lang="pt-BR" dirty="0"/>
              <a:t>– discussão e análise - reflexão</a:t>
            </a:r>
          </a:p>
          <a:p>
            <a:r>
              <a:rPr lang="pt-BR" dirty="0" smtClean="0"/>
              <a:t> </a:t>
            </a:r>
            <a:r>
              <a:rPr lang="pt-BR" dirty="0"/>
              <a:t>Textos para debates</a:t>
            </a:r>
          </a:p>
          <a:p>
            <a:r>
              <a:rPr lang="pt-BR" dirty="0" smtClean="0"/>
              <a:t> </a:t>
            </a:r>
            <a:r>
              <a:rPr lang="pt-BR" dirty="0"/>
              <a:t>Seminários</a:t>
            </a:r>
          </a:p>
          <a:p>
            <a:r>
              <a:rPr lang="pt-BR" dirty="0" smtClean="0"/>
              <a:t> </a:t>
            </a:r>
            <a:r>
              <a:rPr lang="pt-BR" dirty="0"/>
              <a:t>Mapa conceitual</a:t>
            </a:r>
          </a:p>
          <a:p>
            <a:r>
              <a:rPr lang="pt-BR" dirty="0" smtClean="0"/>
              <a:t> </a:t>
            </a:r>
            <a:r>
              <a:rPr lang="pt-BR" dirty="0" err="1"/>
              <a:t>Brainstorm</a:t>
            </a:r>
            <a:r>
              <a:rPr lang="pt-BR" dirty="0"/>
              <a:t> (tempestade de </a:t>
            </a:r>
            <a:r>
              <a:rPr lang="pt-BR" dirty="0" err="1"/>
              <a:t>idéias</a:t>
            </a:r>
            <a:r>
              <a:rPr lang="pt-BR" dirty="0"/>
              <a:t>), com pesquisa prévia feita pelos alunos.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ORGANIZAÇÃO DO TRABALHO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/>
              <a:t> </a:t>
            </a:r>
            <a:r>
              <a:rPr lang="pt-BR" dirty="0"/>
              <a:t>Planejar suas aulas com antecedência definindo objetivos,</a:t>
            </a:r>
          </a:p>
          <a:p>
            <a:r>
              <a:rPr lang="pt-BR" dirty="0" smtClean="0"/>
              <a:t> </a:t>
            </a:r>
            <a:r>
              <a:rPr lang="pt-BR" dirty="0"/>
              <a:t>Selecionar os conteúdos e organizá-los de forma </a:t>
            </a:r>
            <a:r>
              <a:rPr lang="pt-BR" dirty="0" smtClean="0"/>
              <a:t>sequencial </a:t>
            </a:r>
            <a:r>
              <a:rPr lang="pt-BR" dirty="0"/>
              <a:t>e coerente,</a:t>
            </a:r>
          </a:p>
          <a:p>
            <a:r>
              <a:rPr lang="pt-BR" dirty="0" smtClean="0"/>
              <a:t> </a:t>
            </a:r>
            <a:r>
              <a:rPr lang="pt-BR" dirty="0"/>
              <a:t>Retomar sempre que possível à temas anteriores,</a:t>
            </a:r>
          </a:p>
          <a:p>
            <a:r>
              <a:rPr lang="pt-BR" dirty="0" smtClean="0"/>
              <a:t> </a:t>
            </a:r>
            <a:r>
              <a:rPr lang="pt-BR" dirty="0"/>
              <a:t>Distribuir o tempo adequadamente.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DESENVOLVIMENTO DO TRABALHO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 smtClean="0"/>
              <a:t>Dominar </a:t>
            </a:r>
            <a:r>
              <a:rPr lang="pt-BR" dirty="0"/>
              <a:t>o conteúdo – estudá-lo,</a:t>
            </a:r>
          </a:p>
          <a:p>
            <a:r>
              <a:rPr lang="pt-BR" dirty="0" smtClean="0"/>
              <a:t> </a:t>
            </a:r>
            <a:r>
              <a:rPr lang="pt-BR" dirty="0"/>
              <a:t>Aplicar técnicas </a:t>
            </a:r>
            <a:r>
              <a:rPr lang="pt-BR" dirty="0" smtClean="0"/>
              <a:t>variadas, usar a criatividade,</a:t>
            </a:r>
            <a:endParaRPr lang="pt-BR" dirty="0"/>
          </a:p>
          <a:p>
            <a:r>
              <a:rPr lang="pt-BR" dirty="0" smtClean="0"/>
              <a:t> </a:t>
            </a:r>
            <a:r>
              <a:rPr lang="pt-BR" dirty="0"/>
              <a:t>Valorizar a contribuição do grupo</a:t>
            </a:r>
            <a:r>
              <a:rPr lang="pt-BR" dirty="0" smtClean="0"/>
              <a:t>,</a:t>
            </a:r>
            <a:endParaRPr lang="pt-BR" dirty="0"/>
          </a:p>
          <a:p>
            <a:r>
              <a:rPr lang="pt-BR" dirty="0" smtClean="0"/>
              <a:t> </a:t>
            </a:r>
            <a:r>
              <a:rPr lang="pt-BR" dirty="0"/>
              <a:t>Manejar adequadamente a sala, mantendo a turma interessada,</a:t>
            </a:r>
          </a:p>
          <a:p>
            <a:r>
              <a:rPr lang="pt-BR" dirty="0"/>
              <a:t> </a:t>
            </a:r>
            <a:r>
              <a:rPr lang="pt-BR" dirty="0" smtClean="0"/>
              <a:t>Perceber </a:t>
            </a:r>
            <a:r>
              <a:rPr lang="pt-BR" dirty="0"/>
              <a:t>quando está na hora de mudar de tema/estratégia.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 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PLANEJAMENTO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/>
              <a:t> </a:t>
            </a:r>
          </a:p>
          <a:p>
            <a:r>
              <a:rPr lang="pt-BR" dirty="0"/>
              <a:t>   O que é planejar?</a:t>
            </a:r>
          </a:p>
          <a:p>
            <a:r>
              <a:rPr lang="pt-BR" dirty="0"/>
              <a:t>   É organizar ações com a finalidade de alcançar metas e objetivos bem definidos. </a:t>
            </a:r>
            <a:r>
              <a:rPr lang="pt-BR" dirty="0" smtClean="0"/>
              <a:t>A</a:t>
            </a:r>
            <a:r>
              <a:rPr lang="pt-BR" dirty="0" smtClean="0"/>
              <a:t> </a:t>
            </a:r>
            <a:r>
              <a:rPr lang="pt-BR" dirty="0"/>
              <a:t>escolha dos recursos corretos para executá-lo, além  do acompanhamento do processo através de uma avaliação contínua (feedback), completam o planejamento. </a:t>
            </a:r>
          </a:p>
          <a:p>
            <a:r>
              <a:rPr lang="pt-BR" dirty="0"/>
              <a:t>   A participação de todos na elaboração do planejamento traz realismo e objetividade na identificação dos problemas, nas propostas e na execução das mesmas.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 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ORGANIZAÇÃO DE UMA AULA DA ED. ESPÍRITA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 Divida a aula por tempo.</a:t>
            </a:r>
          </a:p>
          <a:p>
            <a:r>
              <a:rPr lang="pt-BR" dirty="0"/>
              <a:t>   Por exemplo: Uma aula de 60 minutos ficará da seguinte forma;</a:t>
            </a:r>
          </a:p>
          <a:p>
            <a:r>
              <a:rPr lang="pt-BR" dirty="0"/>
              <a:t>  </a:t>
            </a:r>
            <a:r>
              <a:rPr lang="pt-BR" u="sng" dirty="0"/>
              <a:t> 1º momento – 10 min.:</a:t>
            </a:r>
            <a:r>
              <a:rPr lang="pt-BR" dirty="0"/>
              <a:t> Iniciar preparação pontualmente às 9hs.</a:t>
            </a:r>
          </a:p>
          <a:p>
            <a:r>
              <a:rPr lang="pt-BR" dirty="0"/>
              <a:t>   Nos primeiros encontros, colocar na lousa a programação do dia, para incentivá-los a chegar no horário certo e participar da preparação que é muito importante.</a:t>
            </a:r>
          </a:p>
          <a:p>
            <a:r>
              <a:rPr lang="pt-BR" u="sng" dirty="0"/>
              <a:t>  2º momento – 10 min.: </a:t>
            </a:r>
            <a:r>
              <a:rPr lang="pt-BR" dirty="0"/>
              <a:t>Iniciar com a explicação do tema do dia e descer para o passe. (Variará de acordo com o horário do passe).</a:t>
            </a:r>
          </a:p>
          <a:p>
            <a:r>
              <a:rPr lang="pt-BR" dirty="0"/>
              <a:t> </a:t>
            </a:r>
          </a:p>
          <a:p>
            <a:r>
              <a:rPr lang="pt-BR" u="sng" dirty="0"/>
              <a:t>3º momento – 30 a 35 minutos: </a:t>
            </a:r>
            <a:r>
              <a:rPr lang="pt-BR" dirty="0"/>
              <a:t>Desenvolvimento do tema, com dinâmica e conclusão. Nunca encerrar sem fazer o fechamento do tema. Momento de participação de todos, tirar dúvidas, contar experiências, exemplificar.</a:t>
            </a:r>
          </a:p>
          <a:p>
            <a:r>
              <a:rPr lang="pt-BR" dirty="0"/>
              <a:t> </a:t>
            </a:r>
          </a:p>
          <a:p>
            <a:r>
              <a:rPr lang="pt-BR" u="sng" dirty="0"/>
              <a:t>4º momento – 5 a 10 minutos:</a:t>
            </a:r>
            <a:r>
              <a:rPr lang="pt-BR" dirty="0"/>
              <a:t> Encerramento, arrumação da sala com ajuda da turma.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AVALIAÇÃO E AUTO-AVALIAÇÃO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   Serve </a:t>
            </a:r>
            <a:r>
              <a:rPr lang="pt-BR" dirty="0"/>
              <a:t>para antever problemas em vez de apagar incêndio.</a:t>
            </a:r>
          </a:p>
          <a:p>
            <a:r>
              <a:rPr lang="pt-BR" dirty="0"/>
              <a:t>   O reconhecimento de nossos </a:t>
            </a:r>
            <a:r>
              <a:rPr lang="pt-BR" dirty="0" smtClean="0"/>
              <a:t>limites. </a:t>
            </a:r>
            <a:r>
              <a:rPr lang="pt-BR" dirty="0"/>
              <a:t>A troca com colegas do grupo e nas reuniões gerais a respeito das experiências que deram certo </a:t>
            </a:r>
            <a:r>
              <a:rPr lang="pt-BR" dirty="0" smtClean="0"/>
              <a:t>ou não,</a:t>
            </a:r>
            <a:r>
              <a:rPr lang="pt-BR" dirty="0" smtClean="0"/>
              <a:t> </a:t>
            </a:r>
            <a:r>
              <a:rPr lang="pt-BR" dirty="0"/>
              <a:t>são também formas de avaliação e </a:t>
            </a:r>
            <a:r>
              <a:rPr lang="pt-BR" dirty="0" smtClean="0"/>
              <a:t>autoavaliação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3600" b="1" dirty="0"/>
              <a:t>CARACTERÍSTICAS DA CRIANÇA/ADOLESCENTE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/>
              <a:t> </a:t>
            </a:r>
            <a:endParaRPr lang="pt-BR" dirty="0"/>
          </a:p>
          <a:p>
            <a:r>
              <a:rPr lang="pt-BR" b="1" u="sng" dirty="0"/>
              <a:t>0-2 anos:</a:t>
            </a:r>
            <a:r>
              <a:rPr lang="pt-BR" dirty="0"/>
              <a:t> Nos primeiros dois anos de vida a criança ainda está muito ligada à figura </a:t>
            </a:r>
            <a:r>
              <a:rPr lang="pt-BR" dirty="0" smtClean="0"/>
              <a:t>materna. </a:t>
            </a:r>
            <a:r>
              <a:rPr lang="pt-BR" dirty="0"/>
              <a:t>A presença da mãe na sala será benéfica.</a:t>
            </a:r>
          </a:p>
          <a:p>
            <a:r>
              <a:rPr lang="pt-BR" b="1" u="sng" dirty="0"/>
              <a:t>3-7 anos:</a:t>
            </a:r>
            <a:r>
              <a:rPr lang="pt-BR" dirty="0"/>
              <a:t> Aos três anos a criança adquire maior consciência do outro, passa para a fase de imitação, sendo o </a:t>
            </a:r>
            <a:r>
              <a:rPr lang="pt-BR" dirty="0" smtClean="0"/>
              <a:t>exemplo e o afeto fundamental, para </a:t>
            </a:r>
            <a:r>
              <a:rPr lang="pt-BR" dirty="0"/>
              <a:t>o desenvolvimento dos sentimentos </a:t>
            </a:r>
            <a:r>
              <a:rPr lang="pt-BR" dirty="0" smtClean="0"/>
              <a:t>nobres </a:t>
            </a:r>
            <a:r>
              <a:rPr lang="pt-BR" dirty="0"/>
              <a:t>da criança. Iniciar atividades de </a:t>
            </a:r>
            <a:r>
              <a:rPr lang="pt-BR" dirty="0" smtClean="0"/>
              <a:t>cooperação. 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 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Maternal/ Ciclo A – Atividades: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Concreto</a:t>
            </a:r>
          </a:p>
          <a:p>
            <a:r>
              <a:rPr lang="pt-BR" dirty="0"/>
              <a:t>Desenho (de preferência grandes) prontos para pintar, desenho livre para se expressar</a:t>
            </a:r>
          </a:p>
          <a:p>
            <a:r>
              <a:rPr lang="pt-BR" dirty="0"/>
              <a:t>Jogos</a:t>
            </a:r>
          </a:p>
          <a:p>
            <a:r>
              <a:rPr lang="pt-BR" dirty="0"/>
              <a:t>Bonequinhos no palito</a:t>
            </a:r>
          </a:p>
          <a:p>
            <a:r>
              <a:rPr lang="pt-BR" dirty="0"/>
              <a:t>Máscara</a:t>
            </a:r>
          </a:p>
          <a:p>
            <a:r>
              <a:rPr lang="pt-BR" dirty="0"/>
              <a:t>Massinha</a:t>
            </a:r>
          </a:p>
          <a:p>
            <a:r>
              <a:rPr lang="pt-BR" dirty="0"/>
              <a:t>Música com gestos</a:t>
            </a:r>
          </a:p>
          <a:p>
            <a:r>
              <a:rPr lang="pt-BR" dirty="0"/>
              <a:t>Teatrinho com fantoches, </a:t>
            </a:r>
            <a:r>
              <a:rPr lang="pt-BR" dirty="0" err="1"/>
              <a:t>dedoches</a:t>
            </a:r>
            <a:endParaRPr lang="pt-BR" dirty="0"/>
          </a:p>
          <a:p>
            <a:r>
              <a:rPr lang="pt-BR" dirty="0"/>
              <a:t>Histórias curtas (Ciclo A – mais de 20 minutos em uma atividade, dispersa. Maternal, menos tempo).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CARACTERÍSTICAS DA CRIANÇA/ADOLESCENTE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/>
              <a:t> </a:t>
            </a:r>
          </a:p>
          <a:p>
            <a:r>
              <a:rPr lang="pt-BR" b="1" u="sng" dirty="0"/>
              <a:t>7-11 anos:</a:t>
            </a:r>
            <a:r>
              <a:rPr lang="pt-BR" dirty="0"/>
              <a:t> Autoridade do evangelizador embasada no afeto e no amor. O respeito mútuo deve ser uma constante. Trabalhar o sentimento da criança através da arte. Atividades reais e concretas preparando o pensamento formal que deverá ocorrer mais tarde.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 </a:t>
            </a:r>
            <a:br>
              <a:rPr lang="pt-BR" dirty="0"/>
            </a:br>
            <a:r>
              <a:rPr lang="pt-BR" b="1" dirty="0"/>
              <a:t>Ciclo B – Atividades: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Um pouco de concreto para fixação de conteúdo</a:t>
            </a:r>
          </a:p>
          <a:p>
            <a:r>
              <a:rPr lang="pt-BR" dirty="0"/>
              <a:t>Teatrinho (eles podem ser os personagens ou confeccionarem fantoches)</a:t>
            </a:r>
          </a:p>
          <a:p>
            <a:r>
              <a:rPr lang="pt-BR" dirty="0"/>
              <a:t>Mímica</a:t>
            </a:r>
          </a:p>
          <a:p>
            <a:r>
              <a:rPr lang="pt-BR" dirty="0"/>
              <a:t>Desenhos com personagens ou livre	</a:t>
            </a:r>
          </a:p>
          <a:p>
            <a:r>
              <a:rPr lang="pt-BR" dirty="0"/>
              <a:t>Cruzadinhas	</a:t>
            </a:r>
          </a:p>
          <a:p>
            <a:r>
              <a:rPr lang="pt-BR" dirty="0"/>
              <a:t>Confecção de cartazes</a:t>
            </a:r>
          </a:p>
          <a:p>
            <a:r>
              <a:rPr lang="pt-BR" dirty="0"/>
              <a:t>Trabalhos em pequenos grupos</a:t>
            </a:r>
          </a:p>
          <a:p>
            <a:r>
              <a:rPr lang="pt-BR" dirty="0"/>
              <a:t>Trabalho de cooperação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Ciclo C – Atividades: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/>
              <a:t>	</a:t>
            </a:r>
          </a:p>
          <a:p>
            <a:r>
              <a:rPr lang="pt-BR" dirty="0"/>
              <a:t>Questiona, discutem, gostam de conversar, contar as coisas.</a:t>
            </a:r>
          </a:p>
          <a:p>
            <a:r>
              <a:rPr lang="pt-BR" dirty="0" smtClean="0"/>
              <a:t>Competição/Guerra dos </a:t>
            </a:r>
            <a:r>
              <a:rPr lang="pt-BR" dirty="0" smtClean="0"/>
              <a:t>sexos</a:t>
            </a:r>
            <a:endParaRPr lang="pt-BR" dirty="0"/>
          </a:p>
          <a:p>
            <a:r>
              <a:rPr lang="pt-BR" dirty="0" smtClean="0"/>
              <a:t>Jogos </a:t>
            </a:r>
            <a:r>
              <a:rPr lang="pt-BR" dirty="0"/>
              <a:t>de regras</a:t>
            </a:r>
          </a:p>
          <a:p>
            <a:r>
              <a:rPr lang="pt-BR" dirty="0"/>
              <a:t>Teatro</a:t>
            </a:r>
          </a:p>
          <a:p>
            <a:r>
              <a:rPr lang="pt-BR" dirty="0"/>
              <a:t>Desenhos feito por eles</a:t>
            </a:r>
          </a:p>
          <a:p>
            <a:r>
              <a:rPr lang="pt-BR" dirty="0"/>
              <a:t>Trabalho com sucata</a:t>
            </a:r>
          </a:p>
          <a:p>
            <a:r>
              <a:rPr lang="pt-BR" dirty="0"/>
              <a:t>Para fixação de conteúdo: batata quente, pequenos questionários, para responder em duplas, redação (uma história escrita por todos), dominó (metade com perguntas, metade com respostas – eles montam o jogo).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 </a:t>
            </a:r>
            <a:br>
              <a:rPr lang="pt-BR" dirty="0"/>
            </a:br>
            <a:r>
              <a:rPr lang="pt-BR" b="1" dirty="0"/>
              <a:t>INTERMEDIÁRIO - A CRIANÇA DE 10/11 ANOS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A criança dessa idade ainda precisa de material concreto para fixação de </a:t>
            </a:r>
            <a:r>
              <a:rPr lang="pt-BR" dirty="0" smtClean="0"/>
              <a:t>conteúdos.</a:t>
            </a:r>
            <a:endParaRPr lang="pt-BR" dirty="0"/>
          </a:p>
          <a:p>
            <a:r>
              <a:rPr lang="pt-BR" dirty="0"/>
              <a:t>Atividades em </a:t>
            </a:r>
            <a:r>
              <a:rPr lang="pt-BR" dirty="0" smtClean="0"/>
              <a:t>grupo ou duplas  </a:t>
            </a:r>
            <a:r>
              <a:rPr lang="pt-BR" dirty="0"/>
              <a:t>são boa opção. Competições entre sexos e alguns assuntos que abordem sexualidade também geram interesse.</a:t>
            </a:r>
          </a:p>
          <a:p>
            <a:r>
              <a:rPr lang="pt-BR" dirty="0"/>
              <a:t>Como normalmente é um grupo que gosta muito de </a:t>
            </a:r>
            <a:r>
              <a:rPr lang="pt-BR" dirty="0" smtClean="0"/>
              <a:t>conversar, montar </a:t>
            </a:r>
            <a:r>
              <a:rPr lang="pt-BR" dirty="0"/>
              <a:t>aula de forma dinâmica.</a:t>
            </a:r>
          </a:p>
          <a:p>
            <a:r>
              <a:rPr lang="pt-BR" dirty="0" smtClean="0"/>
              <a:t>T</a:t>
            </a:r>
            <a:r>
              <a:rPr lang="pt-BR" dirty="0" smtClean="0"/>
              <a:t>rabalhar </a:t>
            </a:r>
            <a:r>
              <a:rPr lang="pt-BR" dirty="0"/>
              <a:t>o raciocínio lógico através de enigmas e charadas, além de jogos de atenção como caça-palavras, sete </a:t>
            </a:r>
            <a:r>
              <a:rPr lang="pt-BR" dirty="0" smtClean="0"/>
              <a:t>erros,cruzadas, </a:t>
            </a:r>
            <a:r>
              <a:rPr lang="pt-BR" dirty="0"/>
              <a:t>entre outros.</a:t>
            </a:r>
          </a:p>
          <a:p>
            <a:r>
              <a:rPr lang="pt-BR" dirty="0" smtClean="0"/>
              <a:t>T</a:t>
            </a:r>
            <a:r>
              <a:rPr lang="pt-BR" dirty="0" smtClean="0"/>
              <a:t>rabalhar </a:t>
            </a:r>
            <a:r>
              <a:rPr lang="pt-BR" dirty="0"/>
              <a:t>com essa faixa etária </a:t>
            </a:r>
            <a:r>
              <a:rPr lang="pt-BR" dirty="0" smtClean="0"/>
              <a:t>pede firmeza </a:t>
            </a:r>
            <a:r>
              <a:rPr lang="pt-BR" dirty="0"/>
              <a:t>e </a:t>
            </a:r>
            <a:r>
              <a:rPr lang="pt-BR" dirty="0" smtClean="0"/>
              <a:t>autoridade com amor.</a:t>
            </a:r>
            <a:endParaRPr lang="pt-BR" dirty="0"/>
          </a:p>
          <a:p>
            <a:r>
              <a:rPr lang="pt-BR" dirty="0"/>
              <a:t>É sempre bom iniciar o ano com combinados e revê-los com </a:t>
            </a:r>
            <a:r>
              <a:rPr lang="pt-BR" dirty="0" smtClean="0"/>
              <a:t>frequência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 </a:t>
            </a:r>
            <a:br>
              <a:rPr lang="pt-BR" dirty="0"/>
            </a:br>
            <a:r>
              <a:rPr lang="pt-BR" b="1" dirty="0"/>
              <a:t>PRÉ I - O ADOLESCENTE DE 12/13 ANOS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 Nessa idade a distinção entre o real e o possível já se faz presente possibilitando a capacidade de </a:t>
            </a:r>
            <a:r>
              <a:rPr lang="pt-BR" dirty="0" smtClean="0"/>
              <a:t>raciocínio abstrato. Falar </a:t>
            </a:r>
            <a:r>
              <a:rPr lang="pt-BR" dirty="0"/>
              <a:t>em assuntos do mundo espiritual se torna mais fácil, pois não há mais a necessidade de provar concretamente o que se diz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/>
              <a:t>   Porém os assuntos devem fazer parte do cotidiano, </a:t>
            </a:r>
            <a:r>
              <a:rPr lang="pt-BR" dirty="0" smtClean="0"/>
              <a:t> </a:t>
            </a:r>
            <a:r>
              <a:rPr lang="pt-BR" dirty="0"/>
              <a:t>para que prenda a atenção</a:t>
            </a:r>
            <a:r>
              <a:rPr lang="pt-BR" dirty="0" smtClean="0"/>
              <a:t>. </a:t>
            </a:r>
            <a:r>
              <a:rPr lang="pt-BR" dirty="0"/>
              <a:t>As aulas devem ser </a:t>
            </a:r>
            <a:r>
              <a:rPr lang="pt-BR" dirty="0" smtClean="0"/>
              <a:t>dinâmicas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/>
              <a:t>   Adoram ouvir histórias verídicas ou não, mas que tenham significado e pertinência.</a:t>
            </a:r>
          </a:p>
          <a:p>
            <a:r>
              <a:rPr lang="pt-BR" dirty="0"/>
              <a:t>   Nessa idade muitos apresentam timidez para falar e outros falam demais.    O educador deve ser sensível para perceber as características individuais de cada um, para evitar que se exponham e “fujam” da evangelização.</a:t>
            </a:r>
          </a:p>
          <a:p>
            <a:r>
              <a:rPr lang="pt-BR" dirty="0"/>
              <a:t>   Assuntos ligados a bandas, escola, </a:t>
            </a:r>
            <a:r>
              <a:rPr lang="pt-BR" dirty="0" err="1"/>
              <a:t>bullyng</a:t>
            </a:r>
            <a:r>
              <a:rPr lang="pt-BR" dirty="0"/>
              <a:t>, grupos, jogos, </a:t>
            </a:r>
            <a:r>
              <a:rPr lang="pt-BR" dirty="0" smtClean="0"/>
              <a:t>games,valores </a:t>
            </a:r>
            <a:r>
              <a:rPr lang="pt-BR" dirty="0"/>
              <a:t>morais, </a:t>
            </a:r>
            <a:r>
              <a:rPr lang="pt-BR" dirty="0" smtClean="0"/>
              <a:t> </a:t>
            </a:r>
            <a:r>
              <a:rPr lang="pt-BR" dirty="0"/>
              <a:t>saber escolher as amizades</a:t>
            </a:r>
            <a:r>
              <a:rPr lang="pt-BR" dirty="0" smtClean="0"/>
              <a:t>, </a:t>
            </a:r>
            <a:r>
              <a:rPr lang="pt-BR" dirty="0"/>
              <a:t>relacionamento pais e filhos, que irão contribuir para a formação da </a:t>
            </a:r>
            <a:r>
              <a:rPr lang="pt-BR" dirty="0" smtClean="0"/>
              <a:t>personalidade, são bem vindos.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CARACTERÍSTICAS DA CRIANÇA/ADOLESCENTE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u="sng" dirty="0"/>
              <a:t>13-14 anos em diante:</a:t>
            </a:r>
            <a:r>
              <a:rPr lang="pt-BR" dirty="0"/>
              <a:t> Trabalhar o aspecto moral, autonomia para elaborar campanhas. Liderança democrática e cristã é necessária para o bom desenvolvimento dos trabalhos e objetivos do grupo. Fraternidade, amizade e cooperação, com respeito.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</TotalTime>
  <Words>747</Words>
  <Application>Microsoft Office PowerPoint</Application>
  <PresentationFormat>Apresentação na tela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Mediano</vt:lpstr>
      <vt:lpstr>NUCLEO ASSISTENCIAL ESPÍRITA “PAZ E AMOR EM JESUS”  </vt:lpstr>
      <vt:lpstr>CARACTERÍSTICAS DA CRIANÇA/ADOLESCENTE </vt:lpstr>
      <vt:lpstr>  Maternal/ Ciclo A – Atividades: </vt:lpstr>
      <vt:lpstr>CARACTERÍSTICAS DA CRIANÇA/ADOLESCENTE</vt:lpstr>
      <vt:lpstr>  Ciclo B – Atividades: </vt:lpstr>
      <vt:lpstr>Ciclo C – Atividades: </vt:lpstr>
      <vt:lpstr>  INTERMEDIÁRIO - A CRIANÇA DE 10/11 ANOS </vt:lpstr>
      <vt:lpstr>  PRÉ I - O ADOLESCENTE DE 12/13 ANOS </vt:lpstr>
      <vt:lpstr>CARACTERÍSTICAS DA CRIANÇA/ADOLESCENTE</vt:lpstr>
      <vt:lpstr>  PRÉ II – ADOLESCENTE 14/15 ANOS </vt:lpstr>
      <vt:lpstr>CARACTERÍSTICAS DA CRIANÇA/ADOLESCENTE</vt:lpstr>
      <vt:lpstr>  DIDÁTICA CONSIDERAÇÕES GERAIS </vt:lpstr>
      <vt:lpstr>  Sugestões de estratégias que podem ser adaptadas a didática de cada professor:</vt:lpstr>
      <vt:lpstr>ORGANIZAÇÃO DO TRABALHO </vt:lpstr>
      <vt:lpstr>DESENVOLVIMENTO DO TRABALHO </vt:lpstr>
      <vt:lpstr>  PLANEJAMENTO </vt:lpstr>
      <vt:lpstr>  ORGANIZAÇÃO DE UMA AULA DA ED. ESPÍRITA </vt:lpstr>
      <vt:lpstr>AVALIAÇÃO E AUTO-AVALIAÇÃO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NUCLEO ASSISTENCIAL ESPÍRITA “PAZ E AMOR EM JESUS”</dc:title>
  <dc:creator>Rosyane</dc:creator>
  <cp:lastModifiedBy>Rosyane</cp:lastModifiedBy>
  <cp:revision>8</cp:revision>
  <dcterms:created xsi:type="dcterms:W3CDTF">2013-04-22T19:02:22Z</dcterms:created>
  <dcterms:modified xsi:type="dcterms:W3CDTF">2013-04-29T20:07:38Z</dcterms:modified>
</cp:coreProperties>
</file>